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9" r:id="rId2"/>
    <p:sldId id="286" r:id="rId3"/>
    <p:sldId id="289" r:id="rId4"/>
    <p:sldId id="299" r:id="rId5"/>
    <p:sldId id="303" r:id="rId6"/>
    <p:sldId id="290" r:id="rId7"/>
    <p:sldId id="291" r:id="rId8"/>
    <p:sldId id="304" r:id="rId9"/>
    <p:sldId id="307" r:id="rId10"/>
    <p:sldId id="311" r:id="rId11"/>
    <p:sldId id="312" r:id="rId12"/>
    <p:sldId id="316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DB8F9-AF4F-42DF-A677-31819975CCF7}" type="doc">
      <dgm:prSet loTypeId="urn:microsoft.com/office/officeart/2005/8/layout/hierarchy4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9C2B92-7045-4A6F-AF7F-8A1170156795}">
      <dgm:prSet phldrT="[Текст]"/>
      <dgm:spPr/>
      <dgm:t>
        <a:bodyPr/>
        <a:lstStyle/>
        <a:p>
          <a:r>
            <a:rPr lang="ru-RU" dirty="0" smtClean="0"/>
            <a:t>Фильм «Дорогой мой человек» снят по мотивам трилогии Юрия Германа: </a:t>
          </a:r>
          <a:r>
            <a:rPr lang="ru-RU" b="1" dirty="0" smtClean="0"/>
            <a:t>«Дело, которому ты служишь», «Дорогой мой человек», «Я отвечаю за всё</a:t>
          </a:r>
          <a:r>
            <a:rPr lang="ru-RU" dirty="0" smtClean="0"/>
            <a:t>».</a:t>
          </a:r>
          <a:endParaRPr lang="ru-RU" dirty="0"/>
        </a:p>
      </dgm:t>
    </dgm:pt>
    <dgm:pt modelId="{4786C67A-468C-4663-A00E-765C5B1E9C5F}" type="parTrans" cxnId="{3392F2B9-2E4B-4B58-BFC3-19E80B4C7B31}">
      <dgm:prSet/>
      <dgm:spPr/>
      <dgm:t>
        <a:bodyPr/>
        <a:lstStyle/>
        <a:p>
          <a:endParaRPr lang="ru-RU"/>
        </a:p>
      </dgm:t>
    </dgm:pt>
    <dgm:pt modelId="{7348503B-A1AA-47B3-B372-395875569121}" type="sibTrans" cxnId="{3392F2B9-2E4B-4B58-BFC3-19E80B4C7B31}">
      <dgm:prSet/>
      <dgm:spPr/>
      <dgm:t>
        <a:bodyPr/>
        <a:lstStyle/>
        <a:p>
          <a:endParaRPr lang="ru-RU"/>
        </a:p>
      </dgm:t>
    </dgm:pt>
    <dgm:pt modelId="{B8938ED2-EA76-4A99-8B1B-CDAE3184550F}" type="pres">
      <dgm:prSet presAssocID="{B6ADB8F9-AF4F-42DF-A677-31819975CC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68823F-3667-4BFB-A220-63269FFB5B54}" type="pres">
      <dgm:prSet presAssocID="{CE9C2B92-7045-4A6F-AF7F-8A1170156795}" presName="vertOne" presStyleCnt="0"/>
      <dgm:spPr/>
    </dgm:pt>
    <dgm:pt modelId="{EBF4AB46-7FF6-4665-BA4E-11CA829CAB75}" type="pres">
      <dgm:prSet presAssocID="{CE9C2B92-7045-4A6F-AF7F-8A1170156795}" presName="txOne" presStyleLbl="node0" presStyleIdx="0" presStyleCnt="1" custLinFactNeighborY="-11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64FEC-4730-4AD8-899B-E9907F6D39E2}" type="pres">
      <dgm:prSet presAssocID="{CE9C2B92-7045-4A6F-AF7F-8A1170156795}" presName="horzOne" presStyleCnt="0"/>
      <dgm:spPr/>
    </dgm:pt>
  </dgm:ptLst>
  <dgm:cxnLst>
    <dgm:cxn modelId="{30BB45F4-25F7-4BAA-A293-89F2E4D74794}" type="presOf" srcId="{CE9C2B92-7045-4A6F-AF7F-8A1170156795}" destId="{EBF4AB46-7FF6-4665-BA4E-11CA829CAB75}" srcOrd="0" destOrd="0" presId="urn:microsoft.com/office/officeart/2005/8/layout/hierarchy4"/>
    <dgm:cxn modelId="{3392F2B9-2E4B-4B58-BFC3-19E80B4C7B31}" srcId="{B6ADB8F9-AF4F-42DF-A677-31819975CCF7}" destId="{CE9C2B92-7045-4A6F-AF7F-8A1170156795}" srcOrd="0" destOrd="0" parTransId="{4786C67A-468C-4663-A00E-765C5B1E9C5F}" sibTransId="{7348503B-A1AA-47B3-B372-395875569121}"/>
    <dgm:cxn modelId="{1122B716-69CD-474D-8B46-E05A42ED94AB}" type="presOf" srcId="{B6ADB8F9-AF4F-42DF-A677-31819975CCF7}" destId="{B8938ED2-EA76-4A99-8B1B-CDAE3184550F}" srcOrd="0" destOrd="0" presId="urn:microsoft.com/office/officeart/2005/8/layout/hierarchy4"/>
    <dgm:cxn modelId="{C79959A4-E8C4-4228-B424-817CB6AF49DA}" type="presParOf" srcId="{B8938ED2-EA76-4A99-8B1B-CDAE3184550F}" destId="{CC68823F-3667-4BFB-A220-63269FFB5B54}" srcOrd="0" destOrd="0" presId="urn:microsoft.com/office/officeart/2005/8/layout/hierarchy4"/>
    <dgm:cxn modelId="{8492F0D5-0D42-4832-8DE7-1C34966DEEF2}" type="presParOf" srcId="{CC68823F-3667-4BFB-A220-63269FFB5B54}" destId="{EBF4AB46-7FF6-4665-BA4E-11CA829CAB75}" srcOrd="0" destOrd="0" presId="urn:microsoft.com/office/officeart/2005/8/layout/hierarchy4"/>
    <dgm:cxn modelId="{38A38AE2-F473-4F39-8EC7-7821FD152EA1}" type="presParOf" srcId="{CC68823F-3667-4BFB-A220-63269FFB5B54}" destId="{5DC64FEC-4730-4AD8-899B-E9907F6D39E2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DB8F9-AF4F-42DF-A677-31819975CCF7}" type="doc">
      <dgm:prSet loTypeId="urn:microsoft.com/office/officeart/2005/8/layout/hierarchy4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9C2B92-7045-4A6F-AF7F-8A1170156795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Литературной первоосновой фильма «На всю оставшуюся жизнь» стала повесть Веры Пановой «Спутники».</a:t>
          </a:r>
          <a:endParaRPr lang="ru-RU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786C67A-468C-4663-A00E-765C5B1E9C5F}" type="parTrans" cxnId="{3392F2B9-2E4B-4B58-BFC3-19E80B4C7B31}">
      <dgm:prSet/>
      <dgm:spPr/>
      <dgm:t>
        <a:bodyPr/>
        <a:lstStyle/>
        <a:p>
          <a:endParaRPr lang="ru-RU"/>
        </a:p>
      </dgm:t>
    </dgm:pt>
    <dgm:pt modelId="{7348503B-A1AA-47B3-B372-395875569121}" type="sibTrans" cxnId="{3392F2B9-2E4B-4B58-BFC3-19E80B4C7B31}">
      <dgm:prSet/>
      <dgm:spPr/>
      <dgm:t>
        <a:bodyPr/>
        <a:lstStyle/>
        <a:p>
          <a:endParaRPr lang="ru-RU"/>
        </a:p>
      </dgm:t>
    </dgm:pt>
    <dgm:pt modelId="{B8938ED2-EA76-4A99-8B1B-CDAE3184550F}" type="pres">
      <dgm:prSet presAssocID="{B6ADB8F9-AF4F-42DF-A677-31819975CC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68823F-3667-4BFB-A220-63269FFB5B54}" type="pres">
      <dgm:prSet presAssocID="{CE9C2B92-7045-4A6F-AF7F-8A1170156795}" presName="vertOne" presStyleCnt="0"/>
      <dgm:spPr/>
    </dgm:pt>
    <dgm:pt modelId="{EBF4AB46-7FF6-4665-BA4E-11CA829CAB75}" type="pres">
      <dgm:prSet presAssocID="{CE9C2B92-7045-4A6F-AF7F-8A117015679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64FEC-4730-4AD8-899B-E9907F6D39E2}" type="pres">
      <dgm:prSet presAssocID="{CE9C2B92-7045-4A6F-AF7F-8A1170156795}" presName="horzOne" presStyleCnt="0"/>
      <dgm:spPr/>
    </dgm:pt>
  </dgm:ptLst>
  <dgm:cxnLst>
    <dgm:cxn modelId="{760330C3-BA0F-4AEA-ADCC-F6ED57ED7835}" type="presOf" srcId="{CE9C2B92-7045-4A6F-AF7F-8A1170156795}" destId="{EBF4AB46-7FF6-4665-BA4E-11CA829CAB75}" srcOrd="0" destOrd="0" presId="urn:microsoft.com/office/officeart/2005/8/layout/hierarchy4"/>
    <dgm:cxn modelId="{F105A604-328E-4602-AB57-5DDF200D8322}" type="presOf" srcId="{B6ADB8F9-AF4F-42DF-A677-31819975CCF7}" destId="{B8938ED2-EA76-4A99-8B1B-CDAE3184550F}" srcOrd="0" destOrd="0" presId="urn:microsoft.com/office/officeart/2005/8/layout/hierarchy4"/>
    <dgm:cxn modelId="{3392F2B9-2E4B-4B58-BFC3-19E80B4C7B31}" srcId="{B6ADB8F9-AF4F-42DF-A677-31819975CCF7}" destId="{CE9C2B92-7045-4A6F-AF7F-8A1170156795}" srcOrd="0" destOrd="0" parTransId="{4786C67A-468C-4663-A00E-765C5B1E9C5F}" sibTransId="{7348503B-A1AA-47B3-B372-395875569121}"/>
    <dgm:cxn modelId="{BE78557D-4E94-443D-921B-89BC2AD121D4}" type="presParOf" srcId="{B8938ED2-EA76-4A99-8B1B-CDAE3184550F}" destId="{CC68823F-3667-4BFB-A220-63269FFB5B54}" srcOrd="0" destOrd="0" presId="urn:microsoft.com/office/officeart/2005/8/layout/hierarchy4"/>
    <dgm:cxn modelId="{29683F93-C608-4DAE-844E-8586EAF682FF}" type="presParOf" srcId="{CC68823F-3667-4BFB-A220-63269FFB5B54}" destId="{EBF4AB46-7FF6-4665-BA4E-11CA829CAB75}" srcOrd="0" destOrd="0" presId="urn:microsoft.com/office/officeart/2005/8/layout/hierarchy4"/>
    <dgm:cxn modelId="{A3528165-1101-4E0D-BB91-BC110F43DBDA}" type="presParOf" srcId="{CC68823F-3667-4BFB-A220-63269FFB5B54}" destId="{5DC64FEC-4730-4AD8-899B-E9907F6D39E2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5E64-59B7-4338-A15A-0223C363BC9E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48A4-B025-4688-BD27-6CCF032C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25C3F2-CF16-403B-8055-B3D14732E214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E9F789-9F42-4731-A2AF-BEB3C0B4B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8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2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2214554"/>
            <a:ext cx="5271133" cy="1021556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Кино и книга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00306"/>
            <a:ext cx="1524000" cy="2286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000504"/>
            <a:ext cx="1495977" cy="2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65886">
            <a:off x="5857884" y="4357694"/>
            <a:ext cx="1382656" cy="21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3357562"/>
            <a:ext cx="559638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Дело, </a:t>
            </a:r>
          </a:p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которому </a:t>
            </a:r>
          </a:p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служишь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2071678"/>
            <a:ext cx="471490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4-х серийный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фильм «На всю оставшуюся жизнь» повествует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фронтовом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санитарном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поезде. Военно-санитарные поезда во время Великой Отечественной войны перевезли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передовой в тыл миллионы раненых солдат. Врачи и санитары жили в вагонах под постоянный перестук колес, они делали сложнейшие операции и спасали жизни раненых. Тонкая режиссерская работа Петра Фоменко и хорошее воплощение актерами ярких и точных образов медиков и пациентов воссоздают все страшные ощущения кровавой войны, которая стараниями врачей и медсестер  стала милосердной для солдат.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5716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Сестpа и бpат... Взаимной веpой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Мы были сильными вдвойне,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Мы шли к любви и милосеpдью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В немилосеpдной той войне…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                                </a:t>
            </a:r>
            <a:r>
              <a:rPr lang="ru-RU" sz="2000" b="1" i="1" dirty="0" smtClean="0">
                <a:solidFill>
                  <a:schemeClr val="accent3"/>
                </a:solidFill>
              </a:rPr>
              <a:t>П. Фоменко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786322"/>
            <a:ext cx="3357586" cy="114300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Один из самых проникновенных фильмов о войне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3950" t="89021" r="66982" b="1689"/>
          <a:stretch>
            <a:fillRect/>
          </a:stretch>
        </p:blipFill>
        <p:spPr bwMode="auto">
          <a:xfrm rot="5400000">
            <a:off x="4179091" y="1750207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0700" y="2428869"/>
            <a:ext cx="2434184" cy="16430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6"/>
            <a:ext cx="2500330" cy="17591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 r="13158"/>
          <a:stretch>
            <a:fillRect/>
          </a:stretch>
        </p:blipFill>
        <p:spPr bwMode="auto">
          <a:xfrm>
            <a:off x="6072198" y="4500570"/>
            <a:ext cx="2428892" cy="18323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Схема 11"/>
          <p:cNvGraphicFramePr/>
          <p:nvPr/>
        </p:nvGraphicFramePr>
        <p:xfrm>
          <a:off x="214282" y="-142900"/>
          <a:ext cx="53578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1714488"/>
            <a:ext cx="4786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этом фильме нет ни впечатляющих батальных сцен, ни жестоких боев лицом к лицу с врагом. А есть изматывающий, без сна и отдыха труд врачей, медсестер, санитарок, сотрудников этого госпиталя на колесах, которые каждый день становятся свидетелями чьего-то горя, страдания, сломанных и раздавленных войной судеб. </a:t>
            </a:r>
          </a:p>
          <a:p>
            <a:pPr algn="just"/>
            <a:r>
              <a:rPr lang="ru-RU" sz="1600" dirty="0" smtClean="0"/>
              <a:t>Писательница Вера Панова писала свою повесть, что называется, с натуры. В 1944 году она совершила за два месяца четыре рейса в военно-санитарном поезде к местам боев за ранеными. Под впечатлением от этих поездок Вера Панова и написала повесть «Спутники», в которой  стремительный образ поезда, проносящегося через огромную страну, стал символом жизни, движущейся наперекор страданиям и смерти.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5727">
            <a:off x="103158" y="426595"/>
            <a:ext cx="1793917" cy="28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687">
            <a:off x="5311698" y="350091"/>
            <a:ext cx="20024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0475">
            <a:off x="7046513" y="376835"/>
            <a:ext cx="1946668" cy="3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3571876"/>
            <a:ext cx="77153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3"/>
                </a:solidFill>
              </a:rPr>
              <a:t>Наука не любит слова «вдохновенье», как, впрочем, не любит его и истинное искусство. Но никто не станет отрицать это особое, ни с чем не сравнимое состояние собранности и в то же время отрешенности, это счастливое напряжение знающего разума и высочайший подъем сил человека в минуты, когда он вершит дело своей жизни…</a:t>
            </a:r>
          </a:p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               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Герман Ю.П. Дорогой мой человек: Роман / Ю.П. Герман. Собр. соч. В 6 т. – Л.: Худож. лит.,  1977. – Т. 5. - С. 375.</a:t>
            </a:r>
            <a:endParaRPr lang="ru-RU" sz="1200" dirty="0" smtClean="0">
              <a:solidFill>
                <a:schemeClr val="accent3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85728"/>
            <a:ext cx="18573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Рисунок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0701">
            <a:off x="3596465" y="275665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ram group"/>
          <p:cNvGrpSpPr/>
          <p:nvPr/>
        </p:nvGrpSpPr>
        <p:grpSpPr>
          <a:xfrm>
            <a:off x="142844" y="-285776"/>
            <a:ext cx="5429288" cy="3786214"/>
            <a:chOff x="0" y="0"/>
            <a:chExt cx="5357850" cy="1643074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5357850" cy="1643074"/>
              <a:chOff x="0" y="0"/>
              <a:chExt cx="5357850" cy="1643074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0" y="0"/>
                <a:ext cx="5357850" cy="1643074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48124" y="48124"/>
                <a:ext cx="5261602" cy="154682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kern="12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Смотрите фильмы и читайте книги. Наслаждайтесь замечательными </a:t>
                </a:r>
                <a:r>
                  <a:rPr lang="ru-RU" sz="28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произведениями литературы и кинематографа. Обдумывайте увиденное и прочитанное.</a:t>
                </a:r>
                <a:endParaRPr lang="ru-RU" sz="2800" b="1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-428660" y="3857628"/>
            <a:ext cx="7858180" cy="714380"/>
          </a:xfrm>
          <a:prstGeom prst="roundRect">
            <a:avLst>
              <a:gd name="adj" fmla="val 41969"/>
            </a:avLst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Ждем вас в отделе гуманитарной литературы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 адресу: ул. Балябина, 14, 1 этаж. 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357826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Презентацию подготовила Т.П. Трухина, заведующая отделом обслуживания гуманитарной литературой.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5000660" cy="2214578"/>
          </a:xfrm>
          <a:prstGeom prst="round2Same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двигается вперед в науках, но отстает от нравственности, тот более идет назад, чем вперед.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Аристотель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643182"/>
            <a:ext cx="85725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      </a:t>
            </a: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Профессия врача – одна из важнейших на земле. Миссия врача – лечить больных, спасать человеческие жизни – благородна и очень ответственна. Она требует высочайшего владения профессиональными навыками, обязывает к постоянному обогащению имеющихся знаний и умений. 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Невозможно представить хорошего врача, который не использовал бы свои знания во благо человека. А это значит, что становление врача неразрывно связано с формированием личности доктора, человека компетентного и ответственного, милосердного и сострадающего, опирающегося на подлинные духовно-нравственные ценности. 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>
            <a:off x="7429520" y="2143116"/>
            <a:ext cx="171448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>
            <a:off x="4000496" y="2143116"/>
            <a:ext cx="342902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>
            <a:off x="0" y="2143116"/>
            <a:ext cx="242886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>
            <a:off x="2285984" y="2143116"/>
            <a:ext cx="1714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61281">
            <a:off x="4286248" y="285728"/>
            <a:ext cx="2420068" cy="162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43801">
            <a:off x="6687049" y="328503"/>
            <a:ext cx="2375500" cy="175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0" y="2500306"/>
            <a:ext cx="9144000" cy="707886"/>
          </a:xfrm>
          <a:custGeom>
            <a:avLst/>
            <a:gdLst>
              <a:gd name="connsiteX0" fmla="*/ 0 w 8215369"/>
              <a:gd name="connsiteY0" fmla="*/ 0 h 1754326"/>
              <a:gd name="connsiteX1" fmla="*/ 8215369 w 8215369"/>
              <a:gd name="connsiteY1" fmla="*/ 0 h 1754326"/>
              <a:gd name="connsiteX2" fmla="*/ 8215369 w 8215369"/>
              <a:gd name="connsiteY2" fmla="*/ 1754326 h 1754326"/>
              <a:gd name="connsiteX3" fmla="*/ 0 w 8215369"/>
              <a:gd name="connsiteY3" fmla="*/ 1754326 h 1754326"/>
              <a:gd name="connsiteX4" fmla="*/ 0 w 8215369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5369" h="1754326">
                <a:moveTo>
                  <a:pt x="0" y="0"/>
                </a:moveTo>
                <a:lnTo>
                  <a:pt x="8215369" y="0"/>
                </a:lnTo>
                <a:lnTo>
                  <a:pt x="8215369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Золотой  фонд  российского   кино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124541">
            <a:off x="48162" y="344155"/>
            <a:ext cx="2088800" cy="17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4282" y="3857179"/>
            <a:ext cx="87868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Предлагаем вспомнить лишь несколько кинофильмов, созданных российскими кинематографистами, где главными героями являются врачи и их нелегкая работа. Эти фильмы были  сняты на основе выдающихся художественных произведений. Они настолько талантливо выполнены, что стали самостоятельным явлением в искусстве. Не замыкаясь в узкой профессиональной сфере, эти кинофильмы определяют ряд волнующих всех проблем:  нравственных, общественных, семейных, которые группируются вокруг всегда интересной темы:  человек  и  его  профессия. </a:t>
            </a:r>
          </a:p>
          <a:p>
            <a:endParaRPr lang="ru-RU" dirty="0"/>
          </a:p>
        </p:txBody>
      </p:sp>
      <p:pic>
        <p:nvPicPr>
          <p:cNvPr id="21" name="Рисунок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408677">
            <a:off x="2114402" y="274575"/>
            <a:ext cx="2212028" cy="15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 rot="5400000">
            <a:off x="428596" y="142852"/>
            <a:ext cx="37862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4143380"/>
            <a:ext cx="8358246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000" b="1" i="1" dirty="0" smtClean="0">
                <a:ln/>
                <a:solidFill>
                  <a:schemeClr val="accent3"/>
                </a:solidFill>
              </a:rPr>
              <a:t>«У каждого хирурга на протяжении его жизни бывают случаи, когда зрение, ум, руки достигают величайшей гармонии, когда деятельность мысли превращается в ряд блестящих озарений, когда мелочи окружающего совершенно исчезают и остается лишь одно – поединок знания и одаренности с тупым идиотизмом стоящей здесь же рядом смерти».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      </a:t>
            </a:r>
            <a:r>
              <a:rPr lang="ru-RU" sz="1400" b="1" dirty="0" smtClean="0">
                <a:ln/>
                <a:solidFill>
                  <a:schemeClr val="accent3"/>
                </a:solidFill>
              </a:rPr>
              <a:t>Герман Ю.П. Дорогой мой человек: Роман / Ю.П. Герман. Собр. соч. В 6 т. – Л.: Худож. лит.,  1977. – Т. 5. - С. 375.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714876" y="357166"/>
            <a:ext cx="4000528" cy="350046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Фильм «Дорогой мой человек» (режиссер Иосиф Хейфиц) вышел на экраны в далеком 1958 году. </a:t>
            </a:r>
          </a:p>
          <a:p>
            <a:pPr algn="just"/>
            <a:r>
              <a:rPr lang="ru-RU" sz="1800" b="1" dirty="0" smtClean="0"/>
              <a:t>Этот фильм и об отношениях между людьми, и о любви, и немного о войне, и, самое главное – о личности. Кино сделано так профессионально и душевно, затрагивает такие глубокие темы, что его стоит смотреть даже спустя десятилетия.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0"/>
          <a:ext cx="4786346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/>
          <p:nvPr/>
        </p:nvPicPr>
        <p:blipFill>
          <a:blip r:embed="rId6"/>
          <a:srcRect l="13950" t="89021" r="66982" b="1689"/>
          <a:stretch>
            <a:fillRect/>
          </a:stretch>
        </p:blipFill>
        <p:spPr bwMode="auto">
          <a:xfrm rot="5400000">
            <a:off x="3893339" y="1821645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 l="8487"/>
          <a:stretch>
            <a:fillRect/>
          </a:stretch>
        </p:blipFill>
        <p:spPr bwMode="auto">
          <a:xfrm>
            <a:off x="5786446" y="2500306"/>
            <a:ext cx="2428892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7" y="4643446"/>
            <a:ext cx="2500329" cy="17774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428604"/>
            <a:ext cx="2428892" cy="17859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1785926"/>
            <a:ext cx="464347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dirty="0" smtClean="0"/>
              <a:t>Главный герой картины — молодой врач Владимир Устименко — настоящий пример чести и трудолюбия, преданный своему делу, своим пациентам. Сквозь всю жизнь он проносит одну единственную любовь – к немного взбалмошной девушке, мечтающей стать актрисой. Судьба разводит героев далеко друг от друга. Уже во время войны во фронтовом госпитале военный врач Устименко оперирует «трудную» пациентку не приходящую в сознание и делает все, чтобы ее спасти. А после операции узнает в ней  Варю Степанову…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 rot="5400000">
            <a:off x="321440" y="678638"/>
            <a:ext cx="4143404" cy="36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285728"/>
            <a:ext cx="4071966" cy="135732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Собачье сердце (1988). </a:t>
            </a:r>
            <a:r>
              <a:rPr lang="ru-RU" sz="270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Режиссёр Владимир Бортко.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57752" y="2714620"/>
            <a:ext cx="3929090" cy="3643338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Умудренный опытом профессор Преображенский в исполнении Евгения Евстигнеева, вспыльчивый интеллигент Борменталь, которого сыграл Борис Плотников, ехидный и самодовольный Швондер — Роман Карцев, и конечно же Владимир Толоконников, исполнивший главную роль. Все они словно сошли со страниц книги.</a:t>
            </a:r>
            <a:endParaRPr lang="ru-RU" dirty="0"/>
          </a:p>
        </p:txBody>
      </p:sp>
      <p:pic>
        <p:nvPicPr>
          <p:cNvPr id="9" name="Рисунок 8"/>
          <p:cNvPicPr>
            <a:picLocks noGrp="1"/>
          </p:cNvPicPr>
          <p:nvPr>
            <p:ph type="pic" idx="4294967295"/>
          </p:nvPr>
        </p:nvPicPr>
        <p:blipFill>
          <a:blip r:embed="rId3"/>
          <a:srcRect t="14444" b="14444"/>
          <a:stretch>
            <a:fillRect/>
          </a:stretch>
        </p:blipFill>
        <p:spPr bwMode="auto">
          <a:xfrm>
            <a:off x="1071538" y="571480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4857760"/>
            <a:ext cx="4143404" cy="91940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Признанный шедевр по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знаменитой книге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4286248" y="1285860"/>
            <a:ext cx="4857752" cy="1071546"/>
            <a:chOff x="0" y="428664"/>
            <a:chExt cx="4853040" cy="371596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8" name="Группа 5"/>
            <p:cNvGrpSpPr/>
            <p:nvPr/>
          </p:nvGrpSpPr>
          <p:grpSpPr>
            <a:xfrm>
              <a:off x="0" y="428664"/>
              <a:ext cx="4853040" cy="3715961"/>
              <a:chOff x="0" y="428664"/>
              <a:chExt cx="4853040" cy="3715961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0" y="428664"/>
                <a:ext cx="4853040" cy="3715961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108837" y="537501"/>
                <a:ext cx="4635366" cy="349828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kern="1200" dirty="0" smtClean="0"/>
                  <a:t>Фильм «Собачье сердце снят по одноименной повести Михаила Булгакова</a:t>
                </a:r>
                <a:endParaRPr lang="ru-RU" sz="240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/>
          <a:srcRect l="13950" t="89021" r="66982" b="1689"/>
          <a:stretch>
            <a:fillRect/>
          </a:stretch>
        </p:blipFill>
        <p:spPr bwMode="auto">
          <a:xfrm rot="5400000">
            <a:off x="-1107321" y="1893083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2428892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42"/>
            <a:ext cx="2428892" cy="180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714884"/>
            <a:ext cx="2500330" cy="17621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57620" y="214290"/>
            <a:ext cx="50720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Москва. 1924 год. Кругом разруха и голод. В большой московской квартире живёт и работает знаменитый хирург, профессор Преображенский, экспериментирующий в области продления здоровья и долголетия. В результате одного из сложнейших опытов, подопытный пёс Шарик превращается в человека! Сенсационная новость приносит всемирно известному профессору очередную порцию признания. Однако радость его была недолгой. Полиграф Шариков, этакий гибрид доброго пса с дебоширом и алкоголиком, убитым в пивной собутыльниками, в человека до конца так и не превращается…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3500438"/>
            <a:ext cx="3429024" cy="715089"/>
          </a:xfrm>
          <a:prstGeom prst="round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Незабываемые цитаты из повести «Собачье сердце»: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857620" y="4357694"/>
            <a:ext cx="5072130" cy="661838"/>
            <a:chOff x="304827" y="1250237"/>
            <a:chExt cx="4267200" cy="66183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4827" y="1250237"/>
              <a:ext cx="4267200" cy="66183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04827" y="1321675"/>
              <a:ext cx="4209558" cy="561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Преображенский:  Успевает всюду тот, кто никуда не торопится.</a:t>
              </a:r>
              <a:endParaRPr lang="ru-RU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57620" y="5214950"/>
            <a:ext cx="5072130" cy="590400"/>
            <a:chOff x="304800" y="2086000"/>
            <a:chExt cx="4267200" cy="5904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04800" y="2086000"/>
              <a:ext cx="4267200" cy="5904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33621" y="2114821"/>
              <a:ext cx="420955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Шариков: Я тяжко раненый при операции.                    </a:t>
              </a:r>
              <a:endParaRPr lang="ru-RU" sz="1400" b="1" kern="12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57620" y="6000768"/>
            <a:ext cx="5072131" cy="590400"/>
            <a:chOff x="304800" y="2993200"/>
            <a:chExt cx="4267200" cy="590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04800" y="2993200"/>
              <a:ext cx="4267200" cy="5904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62465" y="3022021"/>
              <a:ext cx="4180714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Шариков: Человеку без документов строго воспрещается существовать. </a:t>
              </a:r>
              <a:endParaRPr lang="ru-RU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1785926"/>
            <a:ext cx="4000528" cy="27860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900" dirty="0" smtClean="0"/>
              <a:t>Герои киноповести «Коллеги»— молодые врачи. Три совершенно не похожих и очень близких друг другу человека. Жизнь, с которой они столкнутся, окажется гораздо сложнее, чем представлялась, но они сумеют преодолеть трудности, сохранив достоинство и верность студенческой дружбе. </a:t>
            </a:r>
          </a:p>
          <a:p>
            <a:pPr algn="just"/>
            <a:r>
              <a:rPr lang="ru-RU" sz="1900" dirty="0" smtClean="0"/>
              <a:t>Яркая прорисовка характеров, звездный состав актеров, красивый финал фильма никого не оставят равнодушным. 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357826"/>
            <a:ext cx="3714744" cy="91940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Нескучное кино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советском формате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F:\depositphotos_13309676-Set-blank-film-strip-frame.jpg"/>
          <p:cNvPicPr/>
          <p:nvPr/>
        </p:nvPicPr>
        <p:blipFill>
          <a:blip r:embed="rId2"/>
          <a:srcRect l="2003" t="5376" r="53756" b="60645"/>
          <a:stretch>
            <a:fillRect/>
          </a:stretch>
        </p:blipFill>
        <p:spPr bwMode="auto">
          <a:xfrm rot="5400000">
            <a:off x="321440" y="1035826"/>
            <a:ext cx="4143404" cy="36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Diagram group"/>
          <p:cNvGrpSpPr/>
          <p:nvPr/>
        </p:nvGrpSpPr>
        <p:grpSpPr>
          <a:xfrm>
            <a:off x="4500562" y="0"/>
            <a:ext cx="4357718" cy="1714488"/>
            <a:chOff x="0" y="0"/>
            <a:chExt cx="6096000" cy="406400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1" name="Группа 6"/>
            <p:cNvGrpSpPr/>
            <p:nvPr/>
          </p:nvGrpSpPr>
          <p:grpSpPr>
            <a:xfrm>
              <a:off x="0" y="0"/>
              <a:ext cx="6096000" cy="4064000"/>
              <a:chOff x="0" y="0"/>
              <a:chExt cx="6096000" cy="4064000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0" y="0"/>
                <a:ext cx="6096000" cy="4064000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119030" y="119030"/>
                <a:ext cx="5857940" cy="38259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5740" tIns="205740" rIns="205740" bIns="20574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Фильм «Коллеги» - э</a:t>
                </a:r>
                <a:r>
                  <a:rPr lang="ru-RU" sz="2400" kern="12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кранизация одноимённой повести Василия Аксёнова </a:t>
                </a:r>
                <a:endParaRPr lang="ru-RU" sz="2400" kern="12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14" name="Скругленный прямоугольник 13"/>
          <p:cNvSpPr/>
          <p:nvPr/>
        </p:nvSpPr>
        <p:spPr>
          <a:xfrm>
            <a:off x="4500562" y="4714884"/>
            <a:ext cx="4429156" cy="17859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4786322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Общественная деятельность Василия Аксёнова в 1960—1970-х годах, его близость к диссидентскому движению послужили причиной того, что по указке сверху повесть была изъята из фондов библиотек, а  фильм был как бы «забыт».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rcRect l="13950" t="89021" r="66982" b="1689"/>
          <a:stretch>
            <a:fillRect/>
          </a:stretch>
        </p:blipFill>
        <p:spPr bwMode="auto">
          <a:xfrm rot="5400000">
            <a:off x="4179091" y="1750207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500330" cy="18703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 b="4286"/>
          <a:stretch>
            <a:fillRect/>
          </a:stretch>
        </p:blipFill>
        <p:spPr bwMode="auto">
          <a:xfrm>
            <a:off x="6072198" y="357166"/>
            <a:ext cx="2500330" cy="18002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428869"/>
            <a:ext cx="2415048" cy="17859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428604"/>
            <a:ext cx="50721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/>
              <a:t>Три друга - Алексей Максимов, Владислав Карпов и Александр Зеленин - заканчивают Ленинградский медицинский институт. Ребята дружат с первого курса, хотя и спорят о будущем, о предназначении врача. </a:t>
            </a:r>
          </a:p>
          <a:p>
            <a:pPr lvl="0" algn="just"/>
            <a:r>
              <a:rPr lang="ru-RU" sz="1600" dirty="0" smtClean="0"/>
              <a:t>Максимов и Карпов начинают трудиться в карантинной службе порта. Алексей разоблачает махинации складских работников. Но оба друга мечтают наконец получить назначения на корабли. </a:t>
            </a:r>
          </a:p>
          <a:p>
            <a:pPr lvl="0" algn="just"/>
            <a:r>
              <a:rPr lang="ru-RU" sz="1600" dirty="0" smtClean="0"/>
              <a:t>Главный герой Александр Зеленин едет в деревенскую глушь, где два года не было врача.  Саша организует работу больницы, много оперирует, однажды ему приходится на вертолете лететь на лесную заимку, где медведь задрал лесника. Вскоре жители села с большой благодарностью стали отзываться о молодом докторе.</a:t>
            </a:r>
          </a:p>
          <a:p>
            <a:pPr lvl="0" algn="just"/>
            <a:r>
              <a:rPr lang="ru-RU" sz="1600" dirty="0" smtClean="0"/>
              <a:t>Алексей и Владислав решают навестить друга. Радость встречи обрывается трагически: уголовник Федор Бугров из мести тяжело ранит Сашу ножом. Жизнь друга висит на волоске, но Максимову и Карпову удается провести успешную операцию.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7">
      <a:dk1>
        <a:srgbClr val="C58C00"/>
      </a:dk1>
      <a:lt1>
        <a:sysClr val="window" lastClr="FFFFFF"/>
      </a:lt1>
      <a:dk2>
        <a:srgbClr val="4E5B6F"/>
      </a:dk2>
      <a:lt2>
        <a:srgbClr val="FF0000"/>
      </a:lt2>
      <a:accent1>
        <a:srgbClr val="7FD13B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2514</TotalTime>
  <Words>1301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Слайд 1</vt:lpstr>
      <vt:lpstr> Кто двигается вперед в науках, но отстает от нравственности, тот более идет назад, чем вперед.                          Аристотель </vt:lpstr>
      <vt:lpstr>Слайд 3</vt:lpstr>
      <vt:lpstr>Слайд 4</vt:lpstr>
      <vt:lpstr>Слайд 5</vt:lpstr>
      <vt:lpstr>Собачье сердце (1988). Режиссёр Владимир Бортко.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CHGMA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balabina1</dc:creator>
  <cp:lastModifiedBy>balabina1</cp:lastModifiedBy>
  <cp:revision>240</cp:revision>
  <dcterms:created xsi:type="dcterms:W3CDTF">2016-09-28T05:06:55Z</dcterms:created>
  <dcterms:modified xsi:type="dcterms:W3CDTF">2016-10-24T07:15:45Z</dcterms:modified>
</cp:coreProperties>
</file>